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2" r:id="rId3"/>
    <p:sldId id="263" r:id="rId4"/>
    <p:sldId id="264" r:id="rId5"/>
    <p:sldId id="261" r:id="rId6"/>
    <p:sldId id="257" r:id="rId7"/>
    <p:sldId id="258" r:id="rId8"/>
    <p:sldId id="259" r:id="rId9"/>
    <p:sldId id="260"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71" autoAdjust="0"/>
    <p:restoredTop sz="94660"/>
  </p:normalViewPr>
  <p:slideViewPr>
    <p:cSldViewPr>
      <p:cViewPr varScale="1">
        <p:scale>
          <a:sx n="74" d="100"/>
          <a:sy n="74" d="100"/>
        </p:scale>
        <p:origin x="-106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75C6EDBB-E636-4C08-A6D9-C5E6632E95BB}" type="datetimeFigureOut">
              <a:rPr lang="en-US" smtClean="0"/>
              <a:pPr/>
              <a:t>12/7/2011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E97280DC-D14F-41E7-A118-EAFD2A7BD792}"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5C6EDBB-E636-4C08-A6D9-C5E6632E95BB}" type="datetimeFigureOut">
              <a:rPr lang="en-US" smtClean="0"/>
              <a:pPr/>
              <a:t>12/7/2011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7280DC-D14F-41E7-A118-EAFD2A7BD79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5C6EDBB-E636-4C08-A6D9-C5E6632E95BB}" type="datetimeFigureOut">
              <a:rPr lang="en-US" smtClean="0"/>
              <a:pPr/>
              <a:t>12/7/2011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7280DC-D14F-41E7-A118-EAFD2A7BD79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5C6EDBB-E636-4C08-A6D9-C5E6632E95BB}" type="datetimeFigureOut">
              <a:rPr lang="en-US" smtClean="0"/>
              <a:pPr/>
              <a:t>12/7/2011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7280DC-D14F-41E7-A118-EAFD2A7BD79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5C6EDBB-E636-4C08-A6D9-C5E6632E95BB}" type="datetimeFigureOut">
              <a:rPr lang="en-US" smtClean="0"/>
              <a:pPr/>
              <a:t>12/7/2011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E97280DC-D14F-41E7-A118-EAFD2A7BD79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5C6EDBB-E636-4C08-A6D9-C5E6632E95BB}" type="datetimeFigureOut">
              <a:rPr lang="en-US" smtClean="0"/>
              <a:pPr/>
              <a:t>12/7/2011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7280DC-D14F-41E7-A118-EAFD2A7BD79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5C6EDBB-E636-4C08-A6D9-C5E6632E95BB}" type="datetimeFigureOut">
              <a:rPr lang="en-US" smtClean="0"/>
              <a:pPr/>
              <a:t>12/7/2011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97280DC-D14F-41E7-A118-EAFD2A7BD79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5C6EDBB-E636-4C08-A6D9-C5E6632E95BB}" type="datetimeFigureOut">
              <a:rPr lang="en-US" smtClean="0"/>
              <a:pPr/>
              <a:t>12/7/2011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97280DC-D14F-41E7-A118-EAFD2A7BD79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C6EDBB-E636-4C08-A6D9-C5E6632E95BB}" type="datetimeFigureOut">
              <a:rPr lang="en-US" smtClean="0"/>
              <a:pPr/>
              <a:t>12/7/2011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97280DC-D14F-41E7-A118-EAFD2A7BD79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5C6EDBB-E636-4C08-A6D9-C5E6632E95BB}" type="datetimeFigureOut">
              <a:rPr lang="en-US" smtClean="0"/>
              <a:pPr/>
              <a:t>12/7/2011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7280DC-D14F-41E7-A118-EAFD2A7BD79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5C6EDBB-E636-4C08-A6D9-C5E6632E95BB}" type="datetimeFigureOut">
              <a:rPr lang="en-US" smtClean="0"/>
              <a:pPr/>
              <a:t>12/7/2011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7280DC-D14F-41E7-A118-EAFD2A7BD79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75C6EDBB-E636-4C08-A6D9-C5E6632E95BB}" type="datetimeFigureOut">
              <a:rPr lang="en-US" smtClean="0"/>
              <a:pPr/>
              <a:t>12/7/2011</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E97280DC-D14F-41E7-A118-EAFD2A7BD792}"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Leigh’s Reflection </a:t>
            </a:r>
            <a:endParaRPr lang="en-US" dirty="0"/>
          </a:p>
        </p:txBody>
      </p:sp>
      <p:sp>
        <p:nvSpPr>
          <p:cNvPr id="3" name="Subtitle 2"/>
          <p:cNvSpPr>
            <a:spLocks noGrp="1"/>
          </p:cNvSpPr>
          <p:nvPr>
            <p:ph type="subTitle" idx="1"/>
          </p:nvPr>
        </p:nvSpPr>
        <p:spPr/>
        <p:txBody>
          <a:bodyPr/>
          <a:lstStyle/>
          <a:p>
            <a:endParaRPr lang="en-US"/>
          </a:p>
        </p:txBody>
      </p:sp>
      <p:pic>
        <p:nvPicPr>
          <p:cNvPr id="4" name="CD Audio 3">
            <a:hlinkClick r:id="" action="ppaction://media"/>
          </p:cNvPr>
          <p:cNvPicPr>
            <a:picLocks noRot="1" noChangeAspect="1"/>
          </p:cNvPicPr>
          <p:nvPr>
            <a:audioCd>
              <a:st track="1"/>
              <a:end track="1" time="194"/>
            </a:audioCd>
          </p:nvPr>
        </p:nvPicPr>
        <p:blipFill>
          <a:blip r:embed="rId2"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nextCondLst>
                <p:cond evt="onClick" delay="0">
                  <p:tgtEl>
                    <p:spTgt spid="4"/>
                  </p:tgtEl>
                </p:cond>
              </p:nextCondLst>
            </p:seq>
            <p:audio>
              <p:cMediaNode vol="67000" numSld="12">
                <p:cTn id="7" fill="hold" display="0">
                  <p:stCondLst>
                    <p:cond delay="indefinite"/>
                  </p:stCondLst>
                  <p:endCondLst>
                    <p:cond evt="onPrev" delay="0">
                      <p:tgtEl>
                        <p:sldTgt/>
                      </p:tgtEl>
                    </p:cond>
                    <p:cond evt="onStopAudio" delay="0">
                      <p:tgtEl>
                        <p:sldTgt/>
                      </p:tgtEl>
                    </p:cond>
                  </p:endCondLst>
                </p:cTn>
                <p:tgtEl>
                  <p:spTgt spid="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Is my thinking changed after taking this course?</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Understanding By Design:</a:t>
            </a:r>
          </a:p>
          <a:p>
            <a:pPr>
              <a:buNone/>
            </a:pPr>
            <a:r>
              <a:rPr lang="en-US" dirty="0" smtClean="0"/>
              <a:t>		In terms of designing unit and lesson plans using the UBD model, I’m not sure if my thinking has changed. UBD does seem time consuming but, I’ll hold off on my opinion until after I teach my unit in January. </a:t>
            </a:r>
          </a:p>
          <a:p>
            <a:pPr>
              <a:buNone/>
            </a:pPr>
            <a:endParaRPr lang="en-US" dirty="0" smtClean="0"/>
          </a:p>
          <a:p>
            <a:pPr>
              <a:buNone/>
            </a:pPr>
            <a:r>
              <a:rPr lang="en-US" dirty="0" smtClean="0"/>
              <a:t>Technology:</a:t>
            </a:r>
          </a:p>
          <a:p>
            <a:pPr>
              <a:buNone/>
            </a:pPr>
            <a:r>
              <a:rPr lang="en-US" dirty="0" smtClean="0"/>
              <a:t>		In terms of using technology in my classroom, I would like to try to use it more. </a:t>
            </a:r>
          </a:p>
          <a:p>
            <a:pPr>
              <a:buNone/>
            </a:pPr>
            <a:r>
              <a:rPr lang="en-US" dirty="0" smtClean="0"/>
              <a:t>		Finding and using technology is tough at the</a:t>
            </a:r>
          </a:p>
          <a:p>
            <a:pPr>
              <a:buNone/>
            </a:pPr>
            <a:r>
              <a:rPr lang="en-US" dirty="0" smtClean="0"/>
              <a:t>	 K-2 level.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buNone/>
            </a:pPr>
            <a:r>
              <a:rPr lang="en-US" dirty="0" smtClean="0"/>
              <a:t>Luddite definition from:</a:t>
            </a:r>
          </a:p>
          <a:p>
            <a:pPr>
              <a:buNone/>
            </a:pPr>
            <a:r>
              <a:rPr lang="en-US" dirty="0" smtClean="0"/>
              <a:t>	Oxford English Dictionary, 2</a:t>
            </a:r>
            <a:r>
              <a:rPr lang="en-US" baseline="30000" dirty="0" smtClean="0"/>
              <a:t>nd</a:t>
            </a:r>
            <a:r>
              <a:rPr lang="en-US" dirty="0" smtClean="0"/>
              <a:t> edition, 2010.</a:t>
            </a:r>
          </a:p>
          <a:p>
            <a:pPr>
              <a:buNone/>
            </a:pPr>
            <a:endParaRPr lang="en-US" dirty="0" smtClean="0"/>
          </a:p>
          <a:p>
            <a:pPr>
              <a:buNone/>
            </a:pPr>
            <a:r>
              <a:rPr lang="en-US" dirty="0" smtClean="0"/>
              <a:t>Music:</a:t>
            </a:r>
          </a:p>
          <a:p>
            <a:pPr>
              <a:buNone/>
            </a:pPr>
            <a:r>
              <a:rPr lang="en-US" dirty="0" smtClean="0"/>
              <a:t>	Video Killed the Radio Star, The </a:t>
            </a:r>
            <a:r>
              <a:rPr lang="en-US" dirty="0" err="1" smtClean="0"/>
              <a:t>Buggles</a:t>
            </a: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724400"/>
            <a:ext cx="8077200" cy="1524000"/>
          </a:xfrm>
        </p:spPr>
        <p:txBody>
          <a:bodyPr>
            <a:normAutofit/>
          </a:bodyPr>
          <a:lstStyle/>
          <a:p>
            <a:r>
              <a:rPr lang="en-US" dirty="0" smtClean="0"/>
              <a:t>That being said, let’s talk about…</a:t>
            </a:r>
            <a:endParaRPr lang="en-US" dirty="0"/>
          </a:p>
        </p:txBody>
      </p:sp>
      <p:sp>
        <p:nvSpPr>
          <p:cNvPr id="3" name="Content Placeholder 2"/>
          <p:cNvSpPr>
            <a:spLocks noGrp="1"/>
          </p:cNvSpPr>
          <p:nvPr>
            <p:ph idx="1"/>
          </p:nvPr>
        </p:nvSpPr>
        <p:spPr>
          <a:xfrm>
            <a:off x="457200" y="1828800"/>
            <a:ext cx="8229600" cy="2514600"/>
          </a:xfrm>
        </p:spPr>
        <p:txBody>
          <a:bodyPr/>
          <a:lstStyle/>
          <a:p>
            <a:pPr>
              <a:buNone/>
            </a:pPr>
            <a:r>
              <a:rPr lang="en-US" dirty="0" smtClean="0"/>
              <a:t>Luddite: A person opposed to new technology.</a:t>
            </a:r>
          </a:p>
          <a:p>
            <a:pPr>
              <a:buNone/>
            </a:pPr>
            <a:r>
              <a:rPr lang="en-US" dirty="0" smtClean="0"/>
              <a:t>	origin: Named after Ned </a:t>
            </a:r>
            <a:r>
              <a:rPr lang="en-US" dirty="0" err="1" smtClean="0"/>
              <a:t>Lud</a:t>
            </a:r>
            <a:r>
              <a:rPr lang="en-US" dirty="0" smtClean="0"/>
              <a:t>, one of the workers who in 1811-1816 destroyed machinery which they thought was threatening their jobs.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Course Reflection</a:t>
            </a:r>
            <a:endParaRPr lang="en-US" dirty="0"/>
          </a:p>
        </p:txBody>
      </p:sp>
      <p:sp>
        <p:nvSpPr>
          <p:cNvPr id="3" name="Content Placeholder 2"/>
          <p:cNvSpPr>
            <a:spLocks noGrp="1"/>
          </p:cNvSpPr>
          <p:nvPr>
            <p:ph sz="half" idx="1"/>
          </p:nvPr>
        </p:nvSpPr>
        <p:spPr>
          <a:xfrm>
            <a:off x="457200" y="1600201"/>
            <a:ext cx="8153400" cy="3505200"/>
          </a:xfrm>
        </p:spPr>
        <p:txBody>
          <a:bodyPr>
            <a:normAutofit lnSpcReduction="10000"/>
          </a:bodyPr>
          <a:lstStyle/>
          <a:p>
            <a:pPr>
              <a:buNone/>
            </a:pPr>
            <a:r>
              <a:rPr lang="en-US" dirty="0" smtClean="0"/>
              <a:t>From taking this course, I appreciate:</a:t>
            </a:r>
          </a:p>
          <a:p>
            <a:pPr>
              <a:buFont typeface="Wingdings" pitchFamily="2" charset="2"/>
              <a:buChar char="Ø"/>
            </a:pPr>
            <a:r>
              <a:rPr lang="en-US" dirty="0" smtClean="0"/>
              <a:t>My professors – very passionate and helpful</a:t>
            </a:r>
          </a:p>
          <a:p>
            <a:pPr>
              <a:buFont typeface="Wingdings" pitchFamily="2" charset="2"/>
              <a:buChar char="Ø"/>
            </a:pPr>
            <a:r>
              <a:rPr lang="en-US" dirty="0" smtClean="0"/>
              <a:t>My classmates</a:t>
            </a:r>
          </a:p>
          <a:p>
            <a:pPr>
              <a:buFont typeface="Wingdings" pitchFamily="2" charset="2"/>
              <a:buChar char="Ø"/>
            </a:pPr>
            <a:r>
              <a:rPr lang="en-US" dirty="0" smtClean="0"/>
              <a:t>Learning about blogs and wikis</a:t>
            </a:r>
          </a:p>
          <a:p>
            <a:pPr>
              <a:buFont typeface="Wingdings" pitchFamily="2" charset="2"/>
              <a:buChar char="Ø"/>
            </a:pPr>
            <a:r>
              <a:rPr lang="en-US" dirty="0" smtClean="0"/>
              <a:t>Where/how to find technology tools on the web</a:t>
            </a:r>
          </a:p>
          <a:p>
            <a:pPr>
              <a:buFont typeface="Wingdings" pitchFamily="2" charset="2"/>
              <a:buChar char="Ø"/>
            </a:pPr>
            <a:r>
              <a:rPr lang="en-US" dirty="0" smtClean="0"/>
              <a:t>The assessment timeline</a:t>
            </a:r>
          </a:p>
          <a:p>
            <a:pPr>
              <a:buNone/>
            </a:pPr>
            <a:r>
              <a:rPr lang="en-US" dirty="0" smtClean="0"/>
              <a:t>	</a:t>
            </a:r>
            <a:endParaRPr lang="en-US" dirty="0"/>
          </a:p>
        </p:txBody>
      </p:sp>
      <p:sp>
        <p:nvSpPr>
          <p:cNvPr id="5" name="Content Placeholder 4"/>
          <p:cNvSpPr>
            <a:spLocks noGrp="1"/>
          </p:cNvSpPr>
          <p:nvPr>
            <p:ph sz="half" idx="2"/>
          </p:nvPr>
        </p:nvSpPr>
        <p:spPr>
          <a:xfrm>
            <a:off x="609600" y="5638800"/>
            <a:ext cx="8077200" cy="487363"/>
          </a:xfrm>
        </p:spPr>
        <p:txBody>
          <a:bodyPr>
            <a:normAutofit lnSpcReduction="10000"/>
          </a:bodyPr>
          <a:lstStyle/>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dirty="0" smtClean="0"/>
              <a:t>Things I still question:</a:t>
            </a:r>
          </a:p>
          <a:p>
            <a:pPr>
              <a:buFont typeface="Wingdings" pitchFamily="2" charset="2"/>
              <a:buChar char="Ø"/>
            </a:pPr>
            <a:r>
              <a:rPr lang="en-US" dirty="0" smtClean="0"/>
              <a:t>Understanding By Design</a:t>
            </a:r>
          </a:p>
          <a:p>
            <a:pPr lvl="1">
              <a:buFont typeface="Arial" pitchFamily="34" charset="0"/>
              <a:buChar char="•"/>
            </a:pPr>
            <a:r>
              <a:rPr lang="en-US" dirty="0" smtClean="0"/>
              <a:t>Seems very time consuming</a:t>
            </a:r>
          </a:p>
          <a:p>
            <a:pPr>
              <a:buNone/>
            </a:pPr>
            <a:endParaRPr lang="en-US" dirty="0" smtClean="0"/>
          </a:p>
          <a:p>
            <a:pPr>
              <a:buFont typeface="Wingdings" pitchFamily="2" charset="2"/>
              <a:buChar char="Ø"/>
            </a:pPr>
            <a:r>
              <a:rPr lang="en-US" dirty="0" smtClean="0"/>
              <a:t>Technology</a:t>
            </a:r>
          </a:p>
          <a:p>
            <a:pPr lvl="1">
              <a:buFont typeface="Arial" pitchFamily="34" charset="0"/>
              <a:buChar char="•"/>
            </a:pPr>
            <a:r>
              <a:rPr lang="en-US" dirty="0" smtClean="0"/>
              <a:t>The impression that the use of technology should be front and center in most lessons. </a:t>
            </a:r>
          </a:p>
          <a:p>
            <a:pPr lvl="3">
              <a:buNone/>
            </a:pPr>
            <a:endParaRPr lang="en-US" dirty="0" smtClean="0"/>
          </a:p>
          <a:p>
            <a:pPr>
              <a:buNone/>
            </a:pPr>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229600" cy="1143000"/>
          </a:xfrm>
        </p:spPr>
        <p:txBody>
          <a:bodyPr>
            <a:normAutofit/>
          </a:bodyPr>
          <a:lstStyle/>
          <a:p>
            <a:r>
              <a:rPr lang="en-US" dirty="0" smtClean="0"/>
              <a:t>Essential Beliefs</a:t>
            </a:r>
            <a:br>
              <a:rPr lang="en-US" dirty="0" smtClean="0"/>
            </a:br>
            <a:r>
              <a:rPr lang="en-US" sz="2200" dirty="0" smtClean="0"/>
              <a:t> (not changed from original essential belief statement)</a:t>
            </a:r>
            <a:endParaRPr lang="en-US" sz="2200" dirty="0"/>
          </a:p>
        </p:txBody>
      </p:sp>
      <p:sp>
        <p:nvSpPr>
          <p:cNvPr id="3" name="Content Placeholder 2"/>
          <p:cNvSpPr>
            <a:spLocks noGrp="1"/>
          </p:cNvSpPr>
          <p:nvPr>
            <p:ph idx="1"/>
          </p:nvPr>
        </p:nvSpPr>
        <p:spPr/>
        <p:txBody>
          <a:bodyPr/>
          <a:lstStyle/>
          <a:p>
            <a:pPr>
              <a:buNone/>
            </a:pPr>
            <a:r>
              <a:rPr lang="en-US" dirty="0" smtClean="0"/>
              <a:t>I believe that physical education should teach/guide students to:</a:t>
            </a:r>
          </a:p>
          <a:p>
            <a:pPr>
              <a:buFont typeface="Wingdings" pitchFamily="2" charset="2"/>
              <a:buChar char="ü"/>
            </a:pPr>
            <a:r>
              <a:rPr lang="en-US" dirty="0" smtClean="0"/>
              <a:t>have self-esteem and confidence in themselves when moving and </a:t>
            </a:r>
            <a:r>
              <a:rPr lang="en-US" dirty="0" smtClean="0"/>
              <a:t>playing.</a:t>
            </a:r>
            <a:endParaRPr lang="en-US" dirty="0" smtClean="0"/>
          </a:p>
          <a:p>
            <a:pPr>
              <a:buFont typeface="Wingdings" pitchFamily="2" charset="2"/>
              <a:buChar char="ü"/>
            </a:pPr>
            <a:r>
              <a:rPr lang="en-US" dirty="0" smtClean="0"/>
              <a:t>have knowledge of skills – verbal and/or </a:t>
            </a:r>
            <a:r>
              <a:rPr lang="en-US" dirty="0" smtClean="0"/>
              <a:t>physical.</a:t>
            </a:r>
            <a:endParaRPr lang="en-US" dirty="0" smtClean="0"/>
          </a:p>
          <a:p>
            <a:pPr>
              <a:buFont typeface="Wingdings" pitchFamily="2" charset="2"/>
              <a:buChar char="ü"/>
            </a:pPr>
            <a:r>
              <a:rPr lang="en-US" dirty="0" smtClean="0"/>
              <a:t>enjoying moving and </a:t>
            </a:r>
            <a:r>
              <a:rPr lang="en-US" dirty="0" smtClean="0"/>
              <a:t>playing.</a:t>
            </a:r>
            <a:endParaRPr lang="en-US" dirty="0" smtClean="0"/>
          </a:p>
          <a:p>
            <a:pPr>
              <a:buFont typeface="Wingdings" pitchFamily="2" charset="2"/>
              <a:buChar char="ü"/>
            </a:pPr>
            <a:r>
              <a:rPr lang="en-US" dirty="0" smtClean="0"/>
              <a:t>take care of each </a:t>
            </a:r>
            <a:r>
              <a:rPr lang="en-US" dirty="0" smtClean="0"/>
              <a:t>other.</a:t>
            </a:r>
            <a:endParaRPr lang="en-US" dirty="0" smtClean="0"/>
          </a:p>
          <a:p>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Essential Questions and Answers</a:t>
            </a:r>
            <a:endParaRPr lang="en-US" dirty="0"/>
          </a:p>
        </p:txBody>
      </p:sp>
      <p:sp>
        <p:nvSpPr>
          <p:cNvPr id="3" name="Content Placeholder 2"/>
          <p:cNvSpPr>
            <a:spLocks noGrp="1"/>
          </p:cNvSpPr>
          <p:nvPr>
            <p:ph idx="1"/>
          </p:nvPr>
        </p:nvSpPr>
        <p:spPr/>
        <p:txBody>
          <a:bodyPr/>
          <a:lstStyle/>
          <a:p>
            <a:pPr marL="651510" indent="-514350">
              <a:buAutoNum type="arabicPeriod"/>
            </a:pPr>
            <a:r>
              <a:rPr lang="en-US" dirty="0" smtClean="0"/>
              <a:t>How do you create a professional learning community that is committed to students and their learning?</a:t>
            </a:r>
          </a:p>
          <a:p>
            <a:pPr marL="651510" indent="-514350">
              <a:buNone/>
            </a:pPr>
            <a:endParaRPr lang="en-US" dirty="0" smtClean="0"/>
          </a:p>
          <a:p>
            <a:pPr lvl="1"/>
            <a:r>
              <a:rPr lang="en-US" dirty="0" smtClean="0"/>
              <a:t>A professional learning community must have:</a:t>
            </a:r>
          </a:p>
          <a:p>
            <a:pPr lvl="3"/>
            <a:r>
              <a:rPr lang="en-US" dirty="0" smtClean="0"/>
              <a:t>A dedicated staff</a:t>
            </a:r>
          </a:p>
          <a:p>
            <a:pPr lvl="3"/>
            <a:r>
              <a:rPr lang="en-US" dirty="0" smtClean="0"/>
              <a:t>Communication</a:t>
            </a:r>
          </a:p>
          <a:p>
            <a:pPr lvl="3"/>
            <a:r>
              <a:rPr lang="en-US" dirty="0" smtClean="0"/>
              <a:t>Professional development opportunities</a:t>
            </a:r>
          </a:p>
          <a:p>
            <a:pPr lvl="3"/>
            <a:r>
              <a:rPr lang="en-US" dirty="0" smtClean="0"/>
              <a:t>A strong school vision that is embraced by staff  and students</a:t>
            </a:r>
          </a:p>
          <a:p>
            <a:endParaRPr lang="en-US" dirty="0" smtClean="0"/>
          </a:p>
          <a:p>
            <a:pPr lvl="3"/>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dirty="0" smtClean="0"/>
              <a:t>2. Why is it important to consider the backward design model when designing curriculum, instruction, assessment, and technology integration?</a:t>
            </a:r>
          </a:p>
          <a:p>
            <a:pPr>
              <a:buNone/>
            </a:pPr>
            <a:endParaRPr lang="en-US" dirty="0" smtClean="0"/>
          </a:p>
          <a:p>
            <a:pPr lvl="1"/>
            <a:r>
              <a:rPr lang="en-US" dirty="0" smtClean="0"/>
              <a:t>The backward design model guarantees that the goals will be achieved.</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dirty="0" smtClean="0"/>
              <a:t>3. Why do effective practices in technological, pedagogical, and content knowledge promote student learning?</a:t>
            </a:r>
          </a:p>
          <a:p>
            <a:endParaRPr lang="en-US" dirty="0" smtClean="0"/>
          </a:p>
          <a:p>
            <a:pPr lvl="1"/>
            <a:r>
              <a:rPr lang="en-US" dirty="0" smtClean="0"/>
              <a:t>Teaches to all types of learners.</a:t>
            </a:r>
          </a:p>
          <a:p>
            <a:pPr lvl="1"/>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dirty="0" smtClean="0"/>
              <a:t>4. How do you design an engaging unit that integrates technology to ensure learning for every student?</a:t>
            </a:r>
          </a:p>
          <a:p>
            <a:endParaRPr lang="en-US" dirty="0" smtClean="0"/>
          </a:p>
          <a:p>
            <a:pPr lvl="1"/>
            <a:r>
              <a:rPr lang="en-US" dirty="0" smtClean="0"/>
              <a:t>Use technology wisely </a:t>
            </a:r>
          </a:p>
          <a:p>
            <a:pPr lvl="2"/>
            <a:r>
              <a:rPr lang="en-US" dirty="0" smtClean="0"/>
              <a:t> design a lesson around the content using appropriate technology to highlight as opposed to picking the technology you want to you  then designing the lesson around it. </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128</TotalTime>
  <Words>302</Words>
  <Application>Microsoft Office PowerPoint</Application>
  <PresentationFormat>On-screen Show (4:3)</PresentationFormat>
  <Paragraphs>55</Paragraphs>
  <Slides>11</Slides>
  <Notes>0</Notes>
  <HiddenSlides>0</HiddenSlides>
  <MMClips>1</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Apex</vt:lpstr>
      <vt:lpstr>Leigh’s Reflection </vt:lpstr>
      <vt:lpstr>That being said, let’s talk about…</vt:lpstr>
      <vt:lpstr>the Course Reflection</vt:lpstr>
      <vt:lpstr>Slide 4</vt:lpstr>
      <vt:lpstr>Essential Beliefs  (not changed from original essential belief statement)</vt:lpstr>
      <vt:lpstr>Essential Questions and Answers</vt:lpstr>
      <vt:lpstr>Slide 7</vt:lpstr>
      <vt:lpstr>Slide 8</vt:lpstr>
      <vt:lpstr>Slide 9</vt:lpstr>
      <vt:lpstr>Is my thinking changed after taking this course?</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Leigh’s </dc:title>
  <dc:creator>Leigh</dc:creator>
  <cp:lastModifiedBy>Leigh</cp:lastModifiedBy>
  <cp:revision>18</cp:revision>
  <dcterms:created xsi:type="dcterms:W3CDTF">2011-12-04T15:45:16Z</dcterms:created>
  <dcterms:modified xsi:type="dcterms:W3CDTF">2011-12-07T22:44:15Z</dcterms:modified>
</cp:coreProperties>
</file>